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F17FD7-ACDE-427E-B574-052C78220F47}" v="259" dt="2020-09-24T13:25:04.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4" d="100"/>
          <a:sy n="114" d="100"/>
        </p:scale>
        <p:origin x="35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b-NO"/>
              <a:t>Klikk for å redigere tittelstil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7" name="Date Placeholder 6"/>
          <p:cNvSpPr>
            <a:spLocks noGrp="1"/>
          </p:cNvSpPr>
          <p:nvPr>
            <p:ph type="dt" sz="half" idx="10"/>
          </p:nvPr>
        </p:nvSpPr>
        <p:spPr/>
        <p:txBody>
          <a:bodyPr/>
          <a:lstStyle/>
          <a:p>
            <a:fld id="{232E0C9A-86A2-4780-9D48-B656ABCDACC3}" type="datetimeFigureOut">
              <a:rPr lang="nb-NO" smtClean="0"/>
              <a:t>16.09.2021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364536746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32E0C9A-86A2-4780-9D48-B656ABCDACC3}" type="datetimeFigureOut">
              <a:rPr lang="nb-NO" smtClean="0"/>
              <a:t>16.09.2021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223283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32E0C9A-86A2-4780-9D48-B656ABCDACC3}" type="datetimeFigureOut">
              <a:rPr lang="nb-NO" smtClean="0"/>
              <a:t>16.09.2021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321550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232E0C9A-86A2-4780-9D48-B656ABCDACC3}" type="datetimeFigureOut">
              <a:rPr lang="nb-NO" smtClean="0"/>
              <a:t>16.09.2021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1006039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b-NO"/>
              <a:t>Klikk for å redigere tittelstil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232E0C9A-86A2-4780-9D48-B656ABCDACC3}" type="datetimeFigureOut">
              <a:rPr lang="nb-NO" smtClean="0"/>
              <a:t>16.09.2021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93358350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Date Placeholder 7"/>
          <p:cNvSpPr>
            <a:spLocks noGrp="1"/>
          </p:cNvSpPr>
          <p:nvPr>
            <p:ph type="dt" sz="half" idx="10"/>
          </p:nvPr>
        </p:nvSpPr>
        <p:spPr/>
        <p:txBody>
          <a:bodyPr/>
          <a:lstStyle/>
          <a:p>
            <a:fld id="{232E0C9A-86A2-4780-9D48-B656ABCDACC3}" type="datetimeFigureOut">
              <a:rPr lang="nb-NO" smtClean="0"/>
              <a:t>16.09.2021</a:t>
            </a:fld>
            <a:endParaRPr lang="nb-NO"/>
          </a:p>
        </p:txBody>
      </p:sp>
      <p:sp>
        <p:nvSpPr>
          <p:cNvPr id="9" name="Footer Placeholder 8"/>
          <p:cNvSpPr>
            <a:spLocks noGrp="1"/>
          </p:cNvSpPr>
          <p:nvPr>
            <p:ph type="ftr" sz="quarter" idx="11"/>
          </p:nvPr>
        </p:nvSpPr>
        <p:spPr/>
        <p:txBody>
          <a:bodyPr/>
          <a:lstStyle/>
          <a:p>
            <a:endParaRPr lang="nb-NO"/>
          </a:p>
        </p:txBody>
      </p:sp>
      <p:sp>
        <p:nvSpPr>
          <p:cNvPr id="10" name="Slide Number Placeholder 9"/>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226184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583436" y="3143250"/>
            <a:ext cx="4270248" cy="259677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232E0C9A-86A2-4780-9D48-B656ABCDACC3}" type="datetimeFigureOut">
              <a:rPr lang="nb-NO" smtClean="0"/>
              <a:t>16.09.2021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E81896B-E25E-4228-BE09-7A7197BDC10E}" type="slidenum">
              <a:rPr lang="nb-NO" smtClean="0"/>
              <a:t>‹#›</a:t>
            </a:fld>
            <a:endParaRPr lang="nb-NO"/>
          </a:p>
        </p:txBody>
      </p:sp>
      <p:sp>
        <p:nvSpPr>
          <p:cNvPr id="10" name="Title 9"/>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221458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232E0C9A-86A2-4780-9D48-B656ABCDACC3}" type="datetimeFigureOut">
              <a:rPr lang="nb-NO" smtClean="0"/>
              <a:t>16.09.2021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2855242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E0C9A-86A2-4780-9D48-B656ABCDACC3}" type="datetimeFigureOut">
              <a:rPr lang="nb-NO" smtClean="0"/>
              <a:t>16.09.2021</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171564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b-NO"/>
              <a:t>Klikk for å redigere tittelstil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9" name="Date Placeholder 8"/>
          <p:cNvSpPr>
            <a:spLocks noGrp="1"/>
          </p:cNvSpPr>
          <p:nvPr>
            <p:ph type="dt" sz="half" idx="10"/>
          </p:nvPr>
        </p:nvSpPr>
        <p:spPr/>
        <p:txBody>
          <a:bodyPr/>
          <a:lstStyle/>
          <a:p>
            <a:fld id="{232E0C9A-86A2-4780-9D48-B656ABCDACC3}" type="datetimeFigureOut">
              <a:rPr lang="nb-NO" smtClean="0"/>
              <a:t>16.09.2021</a:t>
            </a:fld>
            <a:endParaRPr lang="nb-NO"/>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nb-NO"/>
          </a:p>
        </p:txBody>
      </p:sp>
      <p:sp>
        <p:nvSpPr>
          <p:cNvPr id="11" name="Slide Number Placeholder 10"/>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712637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b-NO"/>
              <a:t>Klikk for å redigere tittelstil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32E0C9A-86A2-4780-9D48-B656ABCDACC3}" type="datetimeFigureOut">
              <a:rPr lang="nb-NO" smtClean="0"/>
              <a:t>16.09.2021</a:t>
            </a:fld>
            <a:endParaRPr lang="nb-NO"/>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nb-NO"/>
          </a:p>
        </p:txBody>
      </p:sp>
      <p:sp>
        <p:nvSpPr>
          <p:cNvPr id="10" name="Slide Number Placeholder 9"/>
          <p:cNvSpPr>
            <a:spLocks noGrp="1"/>
          </p:cNvSpPr>
          <p:nvPr>
            <p:ph type="sldNum" sz="quarter" idx="12"/>
          </p:nvPr>
        </p:nvSpPr>
        <p:spPr/>
        <p:txBody>
          <a:bodyPr/>
          <a:lstStyle/>
          <a:p>
            <a:fld id="{5E81896B-E25E-4228-BE09-7A7197BDC10E}" type="slidenum">
              <a:rPr lang="nb-NO" smtClean="0"/>
              <a:t>‹#›</a:t>
            </a:fld>
            <a:endParaRPr lang="nb-NO"/>
          </a:p>
        </p:txBody>
      </p:sp>
    </p:spTree>
    <p:extLst>
      <p:ext uri="{BB962C8B-B14F-4D97-AF65-F5344CB8AC3E}">
        <p14:creationId xmlns:p14="http://schemas.microsoft.com/office/powerpoint/2010/main" val="2954163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32E0C9A-86A2-4780-9D48-B656ABCDACC3}" type="datetimeFigureOut">
              <a:rPr lang="nb-NO" smtClean="0"/>
              <a:t>16.09.2021</a:t>
            </a:fld>
            <a:endParaRPr lang="nb-NO"/>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nb-NO"/>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E81896B-E25E-4228-BE09-7A7197BDC10E}" type="slidenum">
              <a:rPr lang="nb-NO" smtClean="0"/>
              <a:t>‹#›</a:t>
            </a:fld>
            <a:endParaRPr lang="nb-NO"/>
          </a:p>
        </p:txBody>
      </p:sp>
    </p:spTree>
    <p:extLst>
      <p:ext uri="{BB962C8B-B14F-4D97-AF65-F5344CB8AC3E}">
        <p14:creationId xmlns:p14="http://schemas.microsoft.com/office/powerpoint/2010/main" val="15363429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helsedirektoratet.no/retningslinjer/helsestasjons-og-skolehelsetjenesten" TargetMode="External"/><Relationship Id="rId2" Type="http://schemas.openxmlformats.org/officeDocument/2006/relationships/hyperlink" Target="https://lovdata.no/dokument/SF/forskrift/2018-10-19-1584"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A33158-F0CD-425A-8DE3-27457530C7E1}"/>
              </a:ext>
            </a:extLst>
          </p:cNvPr>
          <p:cNvSpPr>
            <a:spLocks noGrp="1"/>
          </p:cNvSpPr>
          <p:nvPr>
            <p:ph type="ctrTitle"/>
          </p:nvPr>
        </p:nvSpPr>
        <p:spPr>
          <a:xfrm>
            <a:off x="320040" y="621792"/>
            <a:ext cx="11612880" cy="3730752"/>
          </a:xfrm>
        </p:spPr>
        <p:txBody>
          <a:bodyPr>
            <a:normAutofit/>
          </a:bodyPr>
          <a:lstStyle/>
          <a:p>
            <a:r>
              <a:rPr lang="nb-NO" dirty="0"/>
              <a:t>«Grunnskole – Ressursbruk, skolehelsetjeneste og rutiner for samarbeid med barnevernet» i Berlevåg kommune.</a:t>
            </a:r>
          </a:p>
        </p:txBody>
      </p:sp>
      <p:sp>
        <p:nvSpPr>
          <p:cNvPr id="3" name="Undertittel 2">
            <a:extLst>
              <a:ext uri="{FF2B5EF4-FFF2-40B4-BE49-F238E27FC236}">
                <a16:creationId xmlns:a16="http://schemas.microsoft.com/office/drawing/2014/main" id="{0990ACD2-5330-4FE6-8700-C0C44C642332}"/>
              </a:ext>
            </a:extLst>
          </p:cNvPr>
          <p:cNvSpPr>
            <a:spLocks noGrp="1"/>
          </p:cNvSpPr>
          <p:nvPr>
            <p:ph type="subTitle" idx="1"/>
          </p:nvPr>
        </p:nvSpPr>
        <p:spPr/>
        <p:txBody>
          <a:bodyPr/>
          <a:lstStyle/>
          <a:p>
            <a:r>
              <a:rPr lang="nb-NO" dirty="0"/>
              <a:t>Kontrollutvalget i Berlevåg har i møte 18.aug. 2020 </a:t>
            </a:r>
            <a:r>
              <a:rPr lang="nb-NO"/>
              <a:t>behandlet Forvaltningsrevisjons rapport </a:t>
            </a:r>
            <a:r>
              <a:rPr lang="nb-NO" dirty="0"/>
              <a:t>- </a:t>
            </a:r>
            <a:r>
              <a:rPr lang="nb-NO" dirty="0" err="1"/>
              <a:t>KomRevNORD</a:t>
            </a:r>
            <a:endParaRPr lang="nb-NO" dirty="0"/>
          </a:p>
        </p:txBody>
      </p:sp>
    </p:spTree>
    <p:extLst>
      <p:ext uri="{BB962C8B-B14F-4D97-AF65-F5344CB8AC3E}">
        <p14:creationId xmlns:p14="http://schemas.microsoft.com/office/powerpoint/2010/main" val="2448356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D6B8853-4E55-4E8F-8FC4-31384281D083}"/>
              </a:ext>
            </a:extLst>
          </p:cNvPr>
          <p:cNvPicPr>
            <a:picLocks noChangeAspect="1"/>
          </p:cNvPicPr>
          <p:nvPr/>
        </p:nvPicPr>
        <p:blipFill>
          <a:blip r:embed="rId2"/>
          <a:stretch>
            <a:fillRect/>
          </a:stretch>
        </p:blipFill>
        <p:spPr>
          <a:xfrm>
            <a:off x="1784195" y="836341"/>
            <a:ext cx="8597123" cy="5201341"/>
          </a:xfrm>
          <a:prstGeom prst="rect">
            <a:avLst/>
          </a:prstGeom>
        </p:spPr>
      </p:pic>
    </p:spTree>
    <p:extLst>
      <p:ext uri="{BB962C8B-B14F-4D97-AF65-F5344CB8AC3E}">
        <p14:creationId xmlns:p14="http://schemas.microsoft.com/office/powerpoint/2010/main" val="647795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2648F36-BF69-47D0-9C3B-29602CB39352}"/>
              </a:ext>
            </a:extLst>
          </p:cNvPr>
          <p:cNvPicPr>
            <a:picLocks noChangeAspect="1"/>
          </p:cNvPicPr>
          <p:nvPr/>
        </p:nvPicPr>
        <p:blipFill>
          <a:blip r:embed="rId2"/>
          <a:stretch>
            <a:fillRect/>
          </a:stretch>
        </p:blipFill>
        <p:spPr>
          <a:xfrm>
            <a:off x="992459" y="947854"/>
            <a:ext cx="10729629" cy="4909498"/>
          </a:xfrm>
          <a:prstGeom prst="rect">
            <a:avLst/>
          </a:prstGeom>
        </p:spPr>
      </p:pic>
    </p:spTree>
    <p:extLst>
      <p:ext uri="{BB962C8B-B14F-4D97-AF65-F5344CB8AC3E}">
        <p14:creationId xmlns:p14="http://schemas.microsoft.com/office/powerpoint/2010/main" val="1087025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9FB74-8176-4E5E-BA59-46D34D4006E3}"/>
              </a:ext>
            </a:extLst>
          </p:cNvPr>
          <p:cNvSpPr>
            <a:spLocks noGrp="1"/>
          </p:cNvSpPr>
          <p:nvPr>
            <p:ph type="title"/>
          </p:nvPr>
        </p:nvSpPr>
        <p:spPr>
          <a:xfrm>
            <a:off x="521208" y="964692"/>
            <a:ext cx="11219688" cy="1188720"/>
          </a:xfrm>
        </p:spPr>
        <p:txBody>
          <a:bodyPr/>
          <a:lstStyle/>
          <a:p>
            <a:r>
              <a:rPr lang="nb-NO" dirty="0"/>
              <a:t>3. Orientering v/rådmannen om kulturskolen</a:t>
            </a:r>
          </a:p>
        </p:txBody>
      </p:sp>
      <p:sp>
        <p:nvSpPr>
          <p:cNvPr id="3" name="Plassholder for innhold 2">
            <a:extLst>
              <a:ext uri="{FF2B5EF4-FFF2-40B4-BE49-F238E27FC236}">
                <a16:creationId xmlns:a16="http://schemas.microsoft.com/office/drawing/2014/main" id="{C65E1DDA-214F-4BF2-9667-3B6E3DEDDD6A}"/>
              </a:ext>
            </a:extLst>
          </p:cNvPr>
          <p:cNvSpPr>
            <a:spLocks noGrp="1"/>
          </p:cNvSpPr>
          <p:nvPr>
            <p:ph idx="1"/>
          </p:nvPr>
        </p:nvSpPr>
        <p:spPr>
          <a:xfrm>
            <a:off x="594360" y="2638044"/>
            <a:ext cx="11146536" cy="3662172"/>
          </a:xfrm>
        </p:spPr>
        <p:txBody>
          <a:bodyPr/>
          <a:lstStyle/>
          <a:p>
            <a:r>
              <a:rPr lang="nb-NO" dirty="0"/>
              <a:t>Tilbud og deltakelse mindre frem til d.d. (dans for større barn mindre og blås er borte)</a:t>
            </a:r>
          </a:p>
          <a:p>
            <a:r>
              <a:rPr lang="nb-NO" dirty="0"/>
              <a:t>Kulturskolen lite synlig i samfunnet</a:t>
            </a:r>
          </a:p>
          <a:p>
            <a:r>
              <a:rPr lang="nb-NO" dirty="0"/>
              <a:t>Ny leder for kulturskolen 01.08.2021</a:t>
            </a:r>
          </a:p>
          <a:p>
            <a:endParaRPr lang="nb-NO" dirty="0"/>
          </a:p>
          <a:p>
            <a:r>
              <a:rPr lang="nb-NO" dirty="0"/>
              <a:t>Ny satsning: </a:t>
            </a:r>
          </a:p>
          <a:p>
            <a:r>
              <a:rPr lang="nb-NO" dirty="0"/>
              <a:t>Møte med hornmusikken (for </a:t>
            </a:r>
            <a:r>
              <a:rPr lang="nb-NO" dirty="0" err="1"/>
              <a:t>etabl</a:t>
            </a:r>
            <a:r>
              <a:rPr lang="nb-NO" dirty="0"/>
              <a:t>. av blås)</a:t>
            </a:r>
          </a:p>
          <a:p>
            <a:r>
              <a:rPr lang="nb-NO" dirty="0"/>
              <a:t>Utvidet dansetilbud</a:t>
            </a:r>
          </a:p>
          <a:p>
            <a:r>
              <a:rPr lang="nb-NO" dirty="0"/>
              <a:t>Etablering av dans for større barn</a:t>
            </a:r>
          </a:p>
          <a:p>
            <a:r>
              <a:rPr lang="nb-NO" dirty="0"/>
              <a:t>Krav om «synlighet» i samfunnet  </a:t>
            </a:r>
          </a:p>
        </p:txBody>
      </p:sp>
      <p:pic>
        <p:nvPicPr>
          <p:cNvPr id="5" name="Bilde 4">
            <a:extLst>
              <a:ext uri="{FF2B5EF4-FFF2-40B4-BE49-F238E27FC236}">
                <a16:creationId xmlns:a16="http://schemas.microsoft.com/office/drawing/2014/main" id="{F5D779F4-D017-4F11-AF6E-0630092013E8}"/>
              </a:ext>
            </a:extLst>
          </p:cNvPr>
          <p:cNvPicPr>
            <a:picLocks noChangeAspect="1"/>
          </p:cNvPicPr>
          <p:nvPr/>
        </p:nvPicPr>
        <p:blipFill>
          <a:blip r:embed="rId2"/>
          <a:stretch>
            <a:fillRect/>
          </a:stretch>
        </p:blipFill>
        <p:spPr>
          <a:xfrm>
            <a:off x="5053413" y="3126737"/>
            <a:ext cx="6687483" cy="3238952"/>
          </a:xfrm>
          <a:prstGeom prst="rect">
            <a:avLst/>
          </a:prstGeom>
        </p:spPr>
      </p:pic>
    </p:spTree>
    <p:extLst>
      <p:ext uri="{BB962C8B-B14F-4D97-AF65-F5344CB8AC3E}">
        <p14:creationId xmlns:p14="http://schemas.microsoft.com/office/powerpoint/2010/main" val="101125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CE9AF2-14DE-4927-A2B2-E57BFAC12FB5}"/>
              </a:ext>
            </a:extLst>
          </p:cNvPr>
          <p:cNvSpPr>
            <a:spLocks noGrp="1"/>
          </p:cNvSpPr>
          <p:nvPr>
            <p:ph type="title"/>
          </p:nvPr>
        </p:nvSpPr>
        <p:spPr>
          <a:xfrm>
            <a:off x="420624" y="164592"/>
            <a:ext cx="11375136" cy="1316736"/>
          </a:xfrm>
        </p:spPr>
        <p:txBody>
          <a:bodyPr>
            <a:normAutofit fontScale="90000"/>
          </a:bodyPr>
          <a:lstStyle/>
          <a:p>
            <a:pPr algn="l"/>
            <a:r>
              <a:rPr lang="nb-NO" dirty="0"/>
              <a:t>Kontrollutvalget oversender rapporten til kommunestyret med følgende innstilling til vedtak: </a:t>
            </a:r>
          </a:p>
        </p:txBody>
      </p:sp>
      <p:sp>
        <p:nvSpPr>
          <p:cNvPr id="3" name="Plassholder for innhold 2">
            <a:extLst>
              <a:ext uri="{FF2B5EF4-FFF2-40B4-BE49-F238E27FC236}">
                <a16:creationId xmlns:a16="http://schemas.microsoft.com/office/drawing/2014/main" id="{B76A6598-8027-4ABB-BC55-FFC094801444}"/>
              </a:ext>
            </a:extLst>
          </p:cNvPr>
          <p:cNvSpPr>
            <a:spLocks noGrp="1"/>
          </p:cNvSpPr>
          <p:nvPr>
            <p:ph idx="1"/>
          </p:nvPr>
        </p:nvSpPr>
        <p:spPr>
          <a:xfrm>
            <a:off x="420624" y="1755648"/>
            <a:ext cx="11631168" cy="4727448"/>
          </a:xfrm>
        </p:spPr>
        <p:txBody>
          <a:bodyPr/>
          <a:lstStyle/>
          <a:p>
            <a:endParaRPr lang="nb-NO" dirty="0"/>
          </a:p>
          <a:p>
            <a:r>
              <a:rPr lang="nb-NO" dirty="0"/>
              <a:t>«Berlevåg kommune tar rapport «Grunnskole – Ressursbruk, skolehelsetjeneste og rutiner for samarbeid med barnevernet» i Berlevåg kommune til etterretning og ber administrasjonen iverksette følgende tiltak på bakgrunn av funn i rapporten: </a:t>
            </a:r>
          </a:p>
          <a:p>
            <a:endParaRPr lang="nb-NO" dirty="0"/>
          </a:p>
          <a:p>
            <a:r>
              <a:rPr lang="nb-NO" dirty="0"/>
              <a:t>Videreutvikle sine rutiner for bekymringsmeldinger til barneverntjenesten, herunder vurdere etablering av skriftlige rutiner. </a:t>
            </a:r>
          </a:p>
          <a:p>
            <a:r>
              <a:rPr lang="nb-NO" dirty="0"/>
              <a:t>Sikre at alle ansatte i grunnskolen er kjent med skolens rutiner for bekymringsmeldinger til barneverntjenesten</a:t>
            </a:r>
          </a:p>
          <a:p>
            <a:r>
              <a:rPr lang="nb-NO" dirty="0"/>
              <a:t>Videreutvikle sitt skolehelsetjenestetilbud slik at dette tilfredsstiller kravene i nasjonalt regelverk.</a:t>
            </a:r>
          </a:p>
          <a:p>
            <a:endParaRPr lang="nb-NO" dirty="0"/>
          </a:p>
          <a:p>
            <a:r>
              <a:rPr lang="nb-NO" dirty="0"/>
              <a:t>Kontrollutvalget ber om en handlingsplan innen desember 2020. </a:t>
            </a:r>
          </a:p>
          <a:p>
            <a:endParaRPr lang="nb-NO" dirty="0"/>
          </a:p>
        </p:txBody>
      </p:sp>
    </p:spTree>
    <p:extLst>
      <p:ext uri="{BB962C8B-B14F-4D97-AF65-F5344CB8AC3E}">
        <p14:creationId xmlns:p14="http://schemas.microsoft.com/office/powerpoint/2010/main" val="340242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CA1D99-597C-497E-9E99-04C1E1D0BA0A}"/>
              </a:ext>
            </a:extLst>
          </p:cNvPr>
          <p:cNvSpPr>
            <a:spLocks noGrp="1"/>
          </p:cNvSpPr>
          <p:nvPr>
            <p:ph type="title"/>
          </p:nvPr>
        </p:nvSpPr>
        <p:spPr>
          <a:xfrm>
            <a:off x="91440" y="82296"/>
            <a:ext cx="12015216" cy="1801368"/>
          </a:xfrm>
        </p:spPr>
        <p:txBody>
          <a:bodyPr>
            <a:normAutofit fontScale="90000"/>
          </a:bodyPr>
          <a:lstStyle/>
          <a:p>
            <a:pPr algn="l"/>
            <a:r>
              <a:rPr lang="nb-NO" dirty="0"/>
              <a:t>AD. Videreutvikle sine rutiner for bekymringsmeldinger til barneverntjenesten, herunder vurdere etablering av skriftlige rutiner. </a:t>
            </a:r>
            <a:br>
              <a:rPr lang="nb-NO" dirty="0"/>
            </a:br>
            <a:r>
              <a:rPr lang="nb-NO" dirty="0"/>
              <a:t> </a:t>
            </a:r>
          </a:p>
        </p:txBody>
      </p:sp>
      <p:sp>
        <p:nvSpPr>
          <p:cNvPr id="3" name="Plassholder for innhold 2">
            <a:extLst>
              <a:ext uri="{FF2B5EF4-FFF2-40B4-BE49-F238E27FC236}">
                <a16:creationId xmlns:a16="http://schemas.microsoft.com/office/drawing/2014/main" id="{3D34BF99-DC72-4491-A9CF-EC18BF65513F}"/>
              </a:ext>
            </a:extLst>
          </p:cNvPr>
          <p:cNvSpPr>
            <a:spLocks noGrp="1"/>
          </p:cNvSpPr>
          <p:nvPr>
            <p:ph idx="1"/>
          </p:nvPr>
        </p:nvSpPr>
        <p:spPr>
          <a:xfrm>
            <a:off x="219456" y="2112264"/>
            <a:ext cx="11823192" cy="4581144"/>
          </a:xfrm>
        </p:spPr>
        <p:txBody>
          <a:bodyPr>
            <a:normAutofit/>
          </a:bodyPr>
          <a:lstStyle/>
          <a:p>
            <a:r>
              <a:rPr lang="nb-NO" dirty="0"/>
              <a:t>Mail fra oppvekstsjef til Truls Siri prosjektleder v/</a:t>
            </a:r>
            <a:r>
              <a:rPr lang="nb-NO" dirty="0" err="1"/>
              <a:t>KomRevnord</a:t>
            </a:r>
            <a:r>
              <a:rPr lang="nb-NO" dirty="0"/>
              <a:t> (08.09.2020): </a:t>
            </a:r>
          </a:p>
          <a:p>
            <a:pPr marL="0" indent="0">
              <a:buNone/>
            </a:pPr>
            <a:r>
              <a:rPr lang="nb-NO" dirty="0"/>
              <a:t>«Hei, </a:t>
            </a:r>
          </a:p>
          <a:p>
            <a:pPr marL="0" indent="0">
              <a:buNone/>
            </a:pPr>
            <a:r>
              <a:rPr lang="nb-NO" dirty="0"/>
              <a:t> Jeg er ny oppvekstsjef i Berlevåg kommune, og jeg har et spørsmål til en av anbefalingene i rapporten (s. 30):</a:t>
            </a:r>
          </a:p>
          <a:p>
            <a:pPr marL="0" indent="0">
              <a:buNone/>
            </a:pPr>
            <a:r>
              <a:rPr lang="nb-NO" dirty="0"/>
              <a:t> «Videreutvikle sine rutiner for bekymringsmeldinger til barneverntjenesten, herunder vurdere etablering av skriftlige rutiner.»</a:t>
            </a:r>
          </a:p>
          <a:p>
            <a:pPr marL="0" indent="0">
              <a:buNone/>
            </a:pPr>
            <a:r>
              <a:rPr lang="nb-NO" dirty="0"/>
              <a:t>Som du kan se av vedleggene, har Berlevåg skole har hatt skriftlige rutiner på dette siden 08.03.2019, og rektor/lærere har hatt tilgang til disse dokumentene i «</a:t>
            </a:r>
            <a:r>
              <a:rPr lang="nb-NO" dirty="0" err="1"/>
              <a:t>Sharepoint</a:t>
            </a:r>
            <a:r>
              <a:rPr lang="nb-NO" dirty="0"/>
              <a:t>». Så vidt jeg kan se, har Berlevåg skole en skriftlig rutine for bekymringsmeldinger. Ber om tilbakemeldinger på dette.»</a:t>
            </a:r>
          </a:p>
          <a:p>
            <a:pPr marL="0" indent="0">
              <a:buNone/>
            </a:pPr>
            <a:endParaRPr lang="nb-NO" dirty="0"/>
          </a:p>
          <a:p>
            <a:pPr marL="0" indent="0">
              <a:buNone/>
            </a:pPr>
            <a:r>
              <a:rPr lang="nb-NO" dirty="0" err="1"/>
              <a:t>Mvh</a:t>
            </a:r>
            <a:endParaRPr lang="nb-NO" dirty="0"/>
          </a:p>
          <a:p>
            <a:pPr marL="0" indent="0">
              <a:buNone/>
            </a:pPr>
            <a:endParaRPr lang="nb-NO" dirty="0"/>
          </a:p>
          <a:p>
            <a:pPr marL="0" indent="0">
              <a:buNone/>
            </a:pPr>
            <a:r>
              <a:rPr lang="nb-NO" dirty="0"/>
              <a:t>Ulf T. Alexandersen</a:t>
            </a:r>
          </a:p>
          <a:p>
            <a:pPr marL="0" indent="0">
              <a:buNone/>
            </a:pPr>
            <a:r>
              <a:rPr lang="nb-NO" dirty="0"/>
              <a:t>Oppvekstsjef</a:t>
            </a:r>
          </a:p>
          <a:p>
            <a:endParaRPr lang="nb-NO" dirty="0"/>
          </a:p>
          <a:p>
            <a:endParaRPr lang="nb-NO" dirty="0"/>
          </a:p>
        </p:txBody>
      </p:sp>
      <p:pic>
        <p:nvPicPr>
          <p:cNvPr id="7" name="Bilde 6" descr="Et bilde som inneholder skjorte&#10;&#10;Automatisk generert beskrivelse">
            <a:extLst>
              <a:ext uri="{FF2B5EF4-FFF2-40B4-BE49-F238E27FC236}">
                <a16:creationId xmlns:a16="http://schemas.microsoft.com/office/drawing/2014/main" id="{F9CC27B5-7363-4C13-B343-3F4F86D05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6" y="0"/>
            <a:ext cx="11851213" cy="6858000"/>
          </a:xfrm>
          <a:prstGeom prst="rect">
            <a:avLst/>
          </a:prstGeom>
        </p:spPr>
      </p:pic>
    </p:spTree>
    <p:extLst>
      <p:ext uri="{BB962C8B-B14F-4D97-AF65-F5344CB8AC3E}">
        <p14:creationId xmlns:p14="http://schemas.microsoft.com/office/powerpoint/2010/main" val="38752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3CB711F-44BA-43B9-83C4-46229054BC6E}"/>
              </a:ext>
            </a:extLst>
          </p:cNvPr>
          <p:cNvSpPr>
            <a:spLocks noGrp="1"/>
          </p:cNvSpPr>
          <p:nvPr>
            <p:ph idx="1"/>
          </p:nvPr>
        </p:nvSpPr>
        <p:spPr>
          <a:xfrm>
            <a:off x="356616" y="475488"/>
            <a:ext cx="11539728" cy="5385816"/>
          </a:xfrm>
        </p:spPr>
        <p:txBody>
          <a:bodyPr>
            <a:normAutofit/>
          </a:bodyPr>
          <a:lstStyle/>
          <a:p>
            <a:r>
              <a:rPr lang="nb-NO" dirty="0"/>
              <a:t>Svar fra Truls Siri: </a:t>
            </a:r>
          </a:p>
          <a:p>
            <a:endParaRPr lang="nb-NO" dirty="0"/>
          </a:p>
          <a:p>
            <a:pPr marL="0" indent="0">
              <a:buNone/>
            </a:pPr>
            <a:r>
              <a:rPr lang="nb-NO" dirty="0"/>
              <a:t>«Hei igjen,</a:t>
            </a:r>
          </a:p>
          <a:p>
            <a:pPr marL="0" indent="0">
              <a:buNone/>
            </a:pPr>
            <a:r>
              <a:rPr lang="nb-NO" dirty="0"/>
              <a:t>Det er positivt at det viser seg at kommunen har slik rutine. Det er imidlertid synd at denne rutinebeskrivelsen og malen ikke ble forelagt oss i anledning denne forvaltningsrevisjonen, slik at våre vurderinger er gjort på riktig informasjonsgrunnlag. Når det er sagt bør dette meddeles kommunestyret i forbindelse med behandling av rapporten.  </a:t>
            </a:r>
          </a:p>
          <a:p>
            <a:pPr marL="0" indent="0">
              <a:buNone/>
            </a:pPr>
            <a:r>
              <a:rPr lang="nb-NO" dirty="0"/>
              <a:t>Med vennlig hilsen</a:t>
            </a:r>
          </a:p>
          <a:p>
            <a:pPr marL="0" indent="0">
              <a:buNone/>
            </a:pPr>
            <a:r>
              <a:rPr lang="nb-NO" dirty="0"/>
              <a:t>Truls Siri</a:t>
            </a:r>
          </a:p>
          <a:p>
            <a:pPr marL="0" indent="0">
              <a:buNone/>
            </a:pPr>
            <a:r>
              <a:rPr lang="nb-NO" dirty="0"/>
              <a:t>Forvaltningsrevisor»</a:t>
            </a:r>
          </a:p>
          <a:p>
            <a:endParaRPr lang="nb-NO" dirty="0"/>
          </a:p>
          <a:p>
            <a:r>
              <a:rPr lang="nb-NO" dirty="0"/>
              <a:t>Konklusjon: Det var altså </a:t>
            </a:r>
            <a:r>
              <a:rPr lang="nb-NO" u="sng" dirty="0"/>
              <a:t>ikke grunnlag </a:t>
            </a:r>
            <a:r>
              <a:rPr lang="nb-NO" dirty="0"/>
              <a:t>for å hevde at Berlevåg kommune ikke har skriftlige rutiner for bekymringsmeldinger til barneverntjenesten. </a:t>
            </a:r>
          </a:p>
          <a:p>
            <a:endParaRPr lang="nb-NO" dirty="0"/>
          </a:p>
        </p:txBody>
      </p:sp>
    </p:spTree>
    <p:extLst>
      <p:ext uri="{BB962C8B-B14F-4D97-AF65-F5344CB8AC3E}">
        <p14:creationId xmlns:p14="http://schemas.microsoft.com/office/powerpoint/2010/main" val="331199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4A4288-4C49-4C33-A630-88E59658A844}"/>
              </a:ext>
            </a:extLst>
          </p:cNvPr>
          <p:cNvSpPr>
            <a:spLocks noGrp="1"/>
          </p:cNvSpPr>
          <p:nvPr>
            <p:ph type="title"/>
          </p:nvPr>
        </p:nvSpPr>
        <p:spPr>
          <a:xfrm>
            <a:off x="115824" y="292608"/>
            <a:ext cx="11960352" cy="1517904"/>
          </a:xfrm>
        </p:spPr>
        <p:txBody>
          <a:bodyPr>
            <a:normAutofit fontScale="90000"/>
          </a:bodyPr>
          <a:lstStyle/>
          <a:p>
            <a:pPr algn="l"/>
            <a:r>
              <a:rPr lang="nb-NO" dirty="0"/>
              <a:t>Sikre at alle ansatte i grunnskolen er kjent med skolens rutiner for bekymringsmeldinger til barneverntjenesten</a:t>
            </a:r>
            <a:br>
              <a:rPr lang="nb-NO" dirty="0"/>
            </a:br>
            <a:endParaRPr lang="nb-NO" dirty="0"/>
          </a:p>
        </p:txBody>
      </p:sp>
      <p:sp>
        <p:nvSpPr>
          <p:cNvPr id="3" name="Plassholder for innhold 2">
            <a:extLst>
              <a:ext uri="{FF2B5EF4-FFF2-40B4-BE49-F238E27FC236}">
                <a16:creationId xmlns:a16="http://schemas.microsoft.com/office/drawing/2014/main" id="{E8CD3E1F-4042-4509-BD9A-FA5E68DE4684}"/>
              </a:ext>
            </a:extLst>
          </p:cNvPr>
          <p:cNvSpPr>
            <a:spLocks noGrp="1"/>
          </p:cNvSpPr>
          <p:nvPr>
            <p:ph idx="1"/>
          </p:nvPr>
        </p:nvSpPr>
        <p:spPr>
          <a:xfrm>
            <a:off x="265176" y="2066544"/>
            <a:ext cx="11740896" cy="4572000"/>
          </a:xfrm>
        </p:spPr>
        <p:txBody>
          <a:bodyPr/>
          <a:lstStyle/>
          <a:p>
            <a:endParaRPr lang="nb-NO" dirty="0"/>
          </a:p>
          <a:p>
            <a:r>
              <a:rPr lang="nb-NO" dirty="0"/>
              <a:t>For å styrke at alle ansatte er kjent med dette, samt får svar på ulike spørsmål. er dette blitt kvalitetssikret ved at rutinene og relevante dokumenter er lagt inn i internkontroll systemet «1310» (Opplæringsloven § 13-10 pålegger kommunene å ha et tilfredsstillende kontrollsystem for å sikre at skolen drives i samsvar med lov og forskrift, og at det foreligger et system for å sikre kvaliteten av dette. )</a:t>
            </a:r>
          </a:p>
          <a:p>
            <a:endParaRPr lang="nb-NO" dirty="0"/>
          </a:p>
          <a:p>
            <a:r>
              <a:rPr lang="nb-NO" dirty="0"/>
              <a:t>Konklusjon: «1310» vil kvalitetssikre påpekt mangel i rapporten. </a:t>
            </a:r>
          </a:p>
        </p:txBody>
      </p:sp>
      <p:pic>
        <p:nvPicPr>
          <p:cNvPr id="9" name="Bilde 8" descr="Et bilde som inneholder tekst&#10;&#10;Automatisk generert beskrivelse">
            <a:extLst>
              <a:ext uri="{FF2B5EF4-FFF2-40B4-BE49-F238E27FC236}">
                <a16:creationId xmlns:a16="http://schemas.microsoft.com/office/drawing/2014/main" id="{9871BC1F-32AD-47AC-A93A-90AF18FAD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991" y="64008"/>
            <a:ext cx="9169794" cy="6858000"/>
          </a:xfrm>
          <a:prstGeom prst="rect">
            <a:avLst/>
          </a:prstGeom>
        </p:spPr>
      </p:pic>
    </p:spTree>
    <p:extLst>
      <p:ext uri="{BB962C8B-B14F-4D97-AF65-F5344CB8AC3E}">
        <p14:creationId xmlns:p14="http://schemas.microsoft.com/office/powerpoint/2010/main" val="28681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344229-1BDF-41BB-A256-2972BA9FCD55}"/>
              </a:ext>
            </a:extLst>
          </p:cNvPr>
          <p:cNvSpPr>
            <a:spLocks noGrp="1"/>
          </p:cNvSpPr>
          <p:nvPr>
            <p:ph type="title"/>
          </p:nvPr>
        </p:nvSpPr>
        <p:spPr>
          <a:xfrm>
            <a:off x="118872" y="228600"/>
            <a:ext cx="11868912" cy="1924812"/>
          </a:xfrm>
        </p:spPr>
        <p:txBody>
          <a:bodyPr>
            <a:normAutofit/>
          </a:bodyPr>
          <a:lstStyle/>
          <a:p>
            <a:pPr algn="l"/>
            <a:r>
              <a:rPr lang="nb-NO" dirty="0"/>
              <a:t>AD. Videreutvikle sitt skolehelsetjenestetilbud slik at dette tilfredsstiller kravene i nasjonalt regelverk.</a:t>
            </a:r>
          </a:p>
        </p:txBody>
      </p:sp>
      <p:pic>
        <p:nvPicPr>
          <p:cNvPr id="4" name="Plassholder for innhold 3">
            <a:extLst>
              <a:ext uri="{FF2B5EF4-FFF2-40B4-BE49-F238E27FC236}">
                <a16:creationId xmlns:a16="http://schemas.microsoft.com/office/drawing/2014/main" id="{3B70DC17-B953-49C9-A23D-EDED7C29FFBE}"/>
              </a:ext>
            </a:extLst>
          </p:cNvPr>
          <p:cNvPicPr>
            <a:picLocks noGrp="1" noChangeAspect="1"/>
          </p:cNvPicPr>
          <p:nvPr>
            <p:ph idx="1"/>
          </p:nvPr>
        </p:nvPicPr>
        <p:blipFill>
          <a:blip r:embed="rId2"/>
          <a:stretch>
            <a:fillRect/>
          </a:stretch>
        </p:blipFill>
        <p:spPr>
          <a:xfrm>
            <a:off x="760688" y="2581924"/>
            <a:ext cx="10285264" cy="2621012"/>
          </a:xfrm>
          <a:prstGeom prst="rect">
            <a:avLst/>
          </a:prstGeom>
        </p:spPr>
      </p:pic>
    </p:spTree>
    <p:extLst>
      <p:ext uri="{BB962C8B-B14F-4D97-AF65-F5344CB8AC3E}">
        <p14:creationId xmlns:p14="http://schemas.microsoft.com/office/powerpoint/2010/main" val="161817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7C31397-D91D-4897-A9F2-0E174D466E63}"/>
              </a:ext>
            </a:extLst>
          </p:cNvPr>
          <p:cNvSpPr>
            <a:spLocks noGrp="1"/>
          </p:cNvSpPr>
          <p:nvPr>
            <p:ph idx="1"/>
          </p:nvPr>
        </p:nvSpPr>
        <p:spPr>
          <a:xfrm>
            <a:off x="274320" y="822960"/>
            <a:ext cx="11676888" cy="5577840"/>
          </a:xfrm>
        </p:spPr>
        <p:txBody>
          <a:bodyPr>
            <a:normAutofit fontScale="92500"/>
          </a:bodyPr>
          <a:lstStyle/>
          <a:p>
            <a:r>
              <a:rPr lang="nb-NO" sz="2000" dirty="0">
                <a:effectLst/>
                <a:latin typeface="Calibri" panose="020F0502020204030204" pitchFamily="34" charset="0"/>
                <a:ea typeface="Calibri" panose="020F0502020204030204" pitchFamily="34" charset="0"/>
                <a:cs typeface="Times New Roman" panose="02020603050405020304" pitchFamily="18" charset="0"/>
              </a:rPr>
              <a:t>Oppvekstsjef har bestilt og fått systemet «1310» for skolehelsetjenesten. Oppvekstsjef vil sammen med Helena Laupstad, skolehelsetjenesten, bygge opp et system på lik linje med det som er revidert for Berlevåg skole, og som for øvrig er innført i Berlevåg barnehage denne høsten. Det som foreligger ift. skriftlige rutiner og instrukser, vil bli lagt inn i systemet og det som mangler vil bli føyd til. Det som danner grunnlaget for dette arbeidet, er:</a:t>
            </a:r>
          </a:p>
          <a:p>
            <a:pPr marL="0" indent="0">
              <a:buNone/>
            </a:pP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2000" dirty="0">
                <a:effectLst/>
                <a:latin typeface="Calibri" panose="020F0502020204030204" pitchFamily="34" charset="0"/>
                <a:ea typeface="Calibri" panose="020F0502020204030204" pitchFamily="34" charset="0"/>
                <a:cs typeface="Times New Roman" panose="02020603050405020304" pitchFamily="18" charset="0"/>
              </a:rPr>
              <a:t> Forskrift om kommunens helsefremmende og forebyggende arbeid i helsestasjons- og skolehelsetjenesten</a:t>
            </a:r>
          </a:p>
          <a:p>
            <a:pPr marL="742950" lvl="1" indent="-285750">
              <a:buFont typeface="Courier New" panose="02070309020205020404" pitchFamily="49" charset="0"/>
              <a:buChar char="o"/>
            </a:pPr>
            <a:r>
              <a:rPr lang="nb-NO" sz="2000" dirty="0">
                <a:effectLst/>
                <a:latin typeface="Calibri" panose="020F0502020204030204" pitchFamily="34" charset="0"/>
                <a:ea typeface="Calibri" panose="020F0502020204030204" pitchFamily="34" charset="0"/>
                <a:cs typeface="Times New Roman" panose="02020603050405020304" pitchFamily="18" charset="0"/>
              </a:rPr>
              <a:t> </a:t>
            </a:r>
            <a:r>
              <a:rPr lang="nb-NO"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https://lovdata.no/dokument/SF/forskrift/2018-10-19-1584</a:t>
            </a:r>
            <a:endParaRPr lang="nb-NO"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nb-NO" sz="2000" dirty="0">
                <a:effectLst/>
                <a:latin typeface="Calibri" panose="020F0502020204030204" pitchFamily="34" charset="0"/>
                <a:ea typeface="Calibri" panose="020F0502020204030204" pitchFamily="34" charset="0"/>
                <a:cs typeface="Times New Roman" panose="02020603050405020304" pitchFamily="18" charset="0"/>
              </a:rPr>
              <a:t>Helsedirektoratet, Helsestasjons- og skolehelsetjenesten. Nasjonal faglig retningslinje</a:t>
            </a:r>
          </a:p>
          <a:p>
            <a:pPr marL="742950" lvl="1" indent="-285750">
              <a:buFont typeface="Courier New" panose="02070309020205020404" pitchFamily="49" charset="0"/>
              <a:buChar char="o"/>
            </a:pPr>
            <a:r>
              <a:rPr lang="nb-NO"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https://www.helsedirektoratet.no/retningslinjer/helsestasjons-og-skolehelsetjenesten</a:t>
            </a:r>
            <a:endParaRPr lang="nb-NO" sz="20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endParaRPr lang="nb-NO"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nb-NO" sz="2000" dirty="0">
                <a:effectLst/>
                <a:latin typeface="Calibri" panose="020F0502020204030204" pitchFamily="34" charset="0"/>
                <a:ea typeface="Calibri" panose="020F0502020204030204" pitchFamily="34" charset="0"/>
                <a:cs typeface="Times New Roman" panose="02020603050405020304" pitchFamily="18" charset="0"/>
              </a:rPr>
              <a:t>Disse forskriftene og retningslinjene vil fungere på samme måte som Opplæringsloven og Barnehageloven for hhv. Berlevåg skole og barnehagen. </a:t>
            </a:r>
          </a:p>
          <a:p>
            <a:pPr marL="0" indent="0">
              <a:buNone/>
            </a:pPr>
            <a:r>
              <a:rPr lang="nb-NO" sz="2000" dirty="0">
                <a:effectLst/>
                <a:latin typeface="Calibri" panose="020F0502020204030204" pitchFamily="34" charset="0"/>
                <a:ea typeface="Calibri" panose="020F0502020204030204" pitchFamily="34" charset="0"/>
                <a:cs typeface="Times New Roman" panose="02020603050405020304" pitchFamily="18" charset="0"/>
              </a:rPr>
              <a:t> </a:t>
            </a:r>
          </a:p>
          <a:p>
            <a:r>
              <a:rPr lang="nb-NO" sz="2000" dirty="0">
                <a:effectLst/>
                <a:latin typeface="Calibri" panose="020F0502020204030204" pitchFamily="34" charset="0"/>
                <a:ea typeface="Calibri" panose="020F0502020204030204" pitchFamily="34" charset="0"/>
                <a:cs typeface="Times New Roman" panose="02020603050405020304" pitchFamily="18" charset="0"/>
              </a:rPr>
              <a:t>Konklusjon: Selv om dette er et arbeid som vil ta noe tid, vil systemet tilfredsstille mangler påpekt i rapporten. </a:t>
            </a:r>
          </a:p>
          <a:p>
            <a:endParaRPr lang="nb-NO" dirty="0"/>
          </a:p>
        </p:txBody>
      </p:sp>
      <p:pic>
        <p:nvPicPr>
          <p:cNvPr id="5" name="Bilde 4" descr="Et bilde som inneholder klokke, måler&#10;&#10;Automatisk generert beskrivelse">
            <a:extLst>
              <a:ext uri="{FF2B5EF4-FFF2-40B4-BE49-F238E27FC236}">
                <a16:creationId xmlns:a16="http://schemas.microsoft.com/office/drawing/2014/main" id="{8F379717-73E7-4255-AB1B-F111DEC29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874" y="0"/>
            <a:ext cx="9048251" cy="6858000"/>
          </a:xfrm>
          <a:prstGeom prst="rect">
            <a:avLst/>
          </a:prstGeom>
        </p:spPr>
      </p:pic>
      <p:pic>
        <p:nvPicPr>
          <p:cNvPr id="7" name="Bilde 6" descr="Et bilde som inneholder tekst&#10;&#10;Automatisk generert beskrivelse">
            <a:extLst>
              <a:ext uri="{FF2B5EF4-FFF2-40B4-BE49-F238E27FC236}">
                <a16:creationId xmlns:a16="http://schemas.microsoft.com/office/drawing/2014/main" id="{DB439906-A94F-42BA-90FC-3A5D2AB7B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0490" y="0"/>
            <a:ext cx="7968343" cy="6858000"/>
          </a:xfrm>
          <a:prstGeom prst="rect">
            <a:avLst/>
          </a:prstGeom>
        </p:spPr>
      </p:pic>
      <p:pic>
        <p:nvPicPr>
          <p:cNvPr id="9" name="Bilde 8" descr="Et bilde som inneholder tekst&#10;&#10;Automatisk generert beskrivelse">
            <a:extLst>
              <a:ext uri="{FF2B5EF4-FFF2-40B4-BE49-F238E27FC236}">
                <a16:creationId xmlns:a16="http://schemas.microsoft.com/office/drawing/2014/main" id="{D0656D30-A8F7-4D31-A905-4AC96C61D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6458" y="182880"/>
            <a:ext cx="4984750" cy="6858000"/>
          </a:xfrm>
          <a:prstGeom prst="rect">
            <a:avLst/>
          </a:prstGeom>
        </p:spPr>
      </p:pic>
    </p:spTree>
    <p:extLst>
      <p:ext uri="{BB962C8B-B14F-4D97-AF65-F5344CB8AC3E}">
        <p14:creationId xmlns:p14="http://schemas.microsoft.com/office/powerpoint/2010/main" val="9330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B3650D-C775-49A5-8251-7394AADB5289}"/>
              </a:ext>
            </a:extLst>
          </p:cNvPr>
          <p:cNvSpPr>
            <a:spLocks noGrp="1"/>
          </p:cNvSpPr>
          <p:nvPr>
            <p:ph type="title"/>
          </p:nvPr>
        </p:nvSpPr>
        <p:spPr>
          <a:xfrm>
            <a:off x="283464" y="982980"/>
            <a:ext cx="11804904" cy="1188720"/>
          </a:xfrm>
        </p:spPr>
        <p:txBody>
          <a:bodyPr>
            <a:normAutofit fontScale="90000"/>
          </a:bodyPr>
          <a:lstStyle/>
          <a:p>
            <a:r>
              <a:rPr lang="nb-NO" dirty="0"/>
              <a:t>2. Orientering v/ rådmannen om Statsforvalterens tilsynsrapport: «Skolemiljø og skoleeiers forsvarlige system»: Hvordan følger kommunen opp denne rapporten?</a:t>
            </a:r>
          </a:p>
        </p:txBody>
      </p:sp>
      <p:pic>
        <p:nvPicPr>
          <p:cNvPr id="5" name="Plassholder for innhold 4">
            <a:extLst>
              <a:ext uri="{FF2B5EF4-FFF2-40B4-BE49-F238E27FC236}">
                <a16:creationId xmlns:a16="http://schemas.microsoft.com/office/drawing/2014/main" id="{513FF8CE-110D-4DEC-A844-18A75CA9C674}"/>
              </a:ext>
            </a:extLst>
          </p:cNvPr>
          <p:cNvPicPr>
            <a:picLocks noGrp="1" noChangeAspect="1"/>
          </p:cNvPicPr>
          <p:nvPr>
            <p:ph idx="1"/>
          </p:nvPr>
        </p:nvPicPr>
        <p:blipFill>
          <a:blip r:embed="rId2"/>
          <a:stretch>
            <a:fillRect/>
          </a:stretch>
        </p:blipFill>
        <p:spPr>
          <a:xfrm>
            <a:off x="448574" y="3122341"/>
            <a:ext cx="11144459" cy="2163337"/>
          </a:xfrm>
        </p:spPr>
      </p:pic>
    </p:spTree>
    <p:extLst>
      <p:ext uri="{BB962C8B-B14F-4D97-AF65-F5344CB8AC3E}">
        <p14:creationId xmlns:p14="http://schemas.microsoft.com/office/powerpoint/2010/main" val="2717570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A2B8DA6-A45C-4128-AE63-A4128A9E0A2E}"/>
              </a:ext>
            </a:extLst>
          </p:cNvPr>
          <p:cNvPicPr>
            <a:picLocks noChangeAspect="1"/>
          </p:cNvPicPr>
          <p:nvPr/>
        </p:nvPicPr>
        <p:blipFill>
          <a:blip r:embed="rId2"/>
          <a:stretch>
            <a:fillRect/>
          </a:stretch>
        </p:blipFill>
        <p:spPr>
          <a:xfrm>
            <a:off x="76669" y="957754"/>
            <a:ext cx="11611710" cy="3302012"/>
          </a:xfrm>
          <a:prstGeom prst="rect">
            <a:avLst/>
          </a:prstGeom>
        </p:spPr>
      </p:pic>
    </p:spTree>
    <p:extLst>
      <p:ext uri="{BB962C8B-B14F-4D97-AF65-F5344CB8AC3E}">
        <p14:creationId xmlns:p14="http://schemas.microsoft.com/office/powerpoint/2010/main" val="3490218075"/>
      </p:ext>
    </p:extLst>
  </p:cSld>
  <p:clrMapOvr>
    <a:masterClrMapping/>
  </p:clrMapOvr>
</p:sld>
</file>

<file path=ppt/theme/theme1.xml><?xml version="1.0" encoding="utf-8"?>
<a:theme xmlns:a="http://schemas.openxmlformats.org/drawingml/2006/main" name="Pakke">
  <a:themeElements>
    <a:clrScheme name="Pakk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k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k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TM10001115[[fn=Pakke]]</Template>
  <TotalTime>1876</TotalTime>
  <Words>744</Words>
  <Application>Microsoft Office PowerPoint</Application>
  <PresentationFormat>Widescreen</PresentationFormat>
  <Paragraphs>58</Paragraphs>
  <Slides>12</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12</vt:i4>
      </vt:variant>
    </vt:vector>
  </HeadingPairs>
  <TitlesOfParts>
    <vt:vector size="18" baseType="lpstr">
      <vt:lpstr>Arial</vt:lpstr>
      <vt:lpstr>Calibri</vt:lpstr>
      <vt:lpstr>Courier New</vt:lpstr>
      <vt:lpstr>Gill Sans MT</vt:lpstr>
      <vt:lpstr>Symbol</vt:lpstr>
      <vt:lpstr>Pakke</vt:lpstr>
      <vt:lpstr>«Grunnskole – Ressursbruk, skolehelsetjeneste og rutiner for samarbeid med barnevernet» i Berlevåg kommune.</vt:lpstr>
      <vt:lpstr>Kontrollutvalget oversender rapporten til kommunestyret med følgende innstilling til vedtak: </vt:lpstr>
      <vt:lpstr>AD. Videreutvikle sine rutiner for bekymringsmeldinger til barneverntjenesten, herunder vurdere etablering av skriftlige rutiner.   </vt:lpstr>
      <vt:lpstr>PowerPoint-presentasjon</vt:lpstr>
      <vt:lpstr>Sikre at alle ansatte i grunnskolen er kjent med skolens rutiner for bekymringsmeldinger til barneverntjenesten </vt:lpstr>
      <vt:lpstr>AD. Videreutvikle sitt skolehelsetjenestetilbud slik at dette tilfredsstiller kravene i nasjonalt regelverk.</vt:lpstr>
      <vt:lpstr>PowerPoint-presentasjon</vt:lpstr>
      <vt:lpstr>2. Orientering v/ rådmannen om Statsforvalterens tilsynsrapport: «Skolemiljø og skoleeiers forsvarlige system»: Hvordan følger kommunen opp denne rapporten?</vt:lpstr>
      <vt:lpstr>PowerPoint-presentasjon</vt:lpstr>
      <vt:lpstr>PowerPoint-presentasjon</vt:lpstr>
      <vt:lpstr>PowerPoint-presentasjon</vt:lpstr>
      <vt:lpstr>3. Orientering v/rådmannen om kulturskolen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«Grunnskole – Ressursbruk, skolehelsetjeneste og rutiner for samarbeid med barnevernet» i Berlevåg kommune.</dc:title>
  <dc:creator>Ulf Tore Alexandersen</dc:creator>
  <cp:lastModifiedBy>Siv Efraimsen</cp:lastModifiedBy>
  <cp:revision>10</cp:revision>
  <dcterms:created xsi:type="dcterms:W3CDTF">2020-09-23T07:29:08Z</dcterms:created>
  <dcterms:modified xsi:type="dcterms:W3CDTF">2021-09-16T10:58:48Z</dcterms:modified>
</cp:coreProperties>
</file>